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28"/>
  </p:notesMasterIdLst>
  <p:handoutMasterIdLst>
    <p:handoutMasterId r:id="rId29"/>
  </p:handoutMasterIdLst>
  <p:sldIdLst>
    <p:sldId id="286" r:id="rId2"/>
    <p:sldId id="378" r:id="rId3"/>
    <p:sldId id="324" r:id="rId4"/>
    <p:sldId id="375" r:id="rId5"/>
    <p:sldId id="270" r:id="rId6"/>
    <p:sldId id="281" r:id="rId7"/>
    <p:sldId id="282" r:id="rId8"/>
    <p:sldId id="285" r:id="rId9"/>
    <p:sldId id="283" r:id="rId10"/>
    <p:sldId id="284" r:id="rId11"/>
    <p:sldId id="277" r:id="rId12"/>
    <p:sldId id="278" r:id="rId13"/>
    <p:sldId id="256" r:id="rId14"/>
    <p:sldId id="261" r:id="rId15"/>
    <p:sldId id="258" r:id="rId16"/>
    <p:sldId id="266" r:id="rId17"/>
    <p:sldId id="262" r:id="rId18"/>
    <p:sldId id="268" r:id="rId19"/>
    <p:sldId id="263" r:id="rId20"/>
    <p:sldId id="264" r:id="rId21"/>
    <p:sldId id="265" r:id="rId22"/>
    <p:sldId id="376" r:id="rId23"/>
    <p:sldId id="260" r:id="rId24"/>
    <p:sldId id="273" r:id="rId25"/>
    <p:sldId id="269" r:id="rId26"/>
    <p:sldId id="377" r:id="rId2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77"/>
    <p:restoredTop sz="60829"/>
  </p:normalViewPr>
  <p:slideViewPr>
    <p:cSldViewPr snapToGrid="0" snapToObjects="1">
      <p:cViewPr varScale="1">
        <p:scale>
          <a:sx n="34" d="100"/>
          <a:sy n="34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DDD43C-E629-B54F-B285-94559EC50B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BDFEC-373F-CA42-A346-186CA043D6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9626E-5FE8-A04E-B35B-774099FF9EB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297BE-9483-6F41-A9B4-AF92B2663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3C893-993C-8849-8BF0-24378FDB01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C4E12-806A-F94E-BAF5-193D3EE14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79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088DD-5A76-DA46-9653-77FA24100878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C9163-3F95-9D42-91C6-ECF97F31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89E68-5F60-0644-9CE3-A298452CF8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2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Vegetables</a:t>
            </a:r>
            <a:r>
              <a:rPr lang="en-US" baseline="0" dirty="0"/>
              <a:t> would suppress </a:t>
            </a:r>
            <a:r>
              <a:rPr lang="en-US" baseline="0" dirty="0" err="1"/>
              <a:t>ghrellin</a:t>
            </a:r>
            <a:r>
              <a:rPr lang="en-US" baseline="0" dirty="0"/>
              <a:t>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5C84-04F4-1146-A4E7-59230F5551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41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NHANES, 67.3% of women and 58.7% of men did not report physiologically plausible intake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CC9163-3F95-9D42-91C6-ECF97F313E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BB4A5-9092-574D-908F-E58D9F34FA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9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7AA7-985A-6941-A65E-3B0EAB3A9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9A8F9-371B-754A-A364-B3171B985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DF3B7-1CC5-E14D-A8D7-D7F2F111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220F1-6C1B-374D-A59A-0282D72E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17F64-6792-D04F-A227-7BE01E15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7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E38C-3E8B-E24A-AE46-ECE2A9B9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A4E4A-4EA9-FB42-A519-E4A84A5D3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CB756-27B2-BD4B-8112-7DC9FABE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DAB39-37D2-B54A-B1EF-2D8ACCCA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43432-51A4-2343-9F76-7DF74A64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7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2FB9D-5911-7949-A8F9-CC8FB3CD0C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29608-8E6A-F848-A8E7-56357618E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9499C-1601-FA46-AB97-6DCC3E47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B2844-9317-DF48-8258-2939A4C7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4D812-EC29-B54C-A668-317088C4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9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9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5E94-C9CF-A042-B443-DB5503FF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11437-9D7A-8147-BA40-F864E6D6B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8A61C-1CF3-1B45-846D-D29A43CF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B851-C2C3-1449-B741-4B2EC38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3708-0B02-7F4C-B75C-B7BD1F6D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9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1869-5132-084C-AD90-F67EF70BD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E1E7A-528D-1C4F-BC2A-4A03D89DF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4AD0-88CF-A646-92BE-F7FCBD15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D123B-0BD3-174C-BC77-C86907F6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104F2-AB7C-F444-898A-13533817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0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0082-F9F4-A841-BFAB-E1DE2BD2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634D-D3C1-AB4D-8542-61F129BB5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02741-E3F3-9D40-92CA-DFCB6BEEE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42CC1-7835-E040-A760-1F091AC7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05950-AE06-4741-B2A5-13B9A6215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81BD1-90A4-DC41-A516-3F6704A1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1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C918-2E60-C94C-B84C-416DC7AE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4950B-3474-2147-AB48-2E26D1385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06988-8E42-854F-8773-DFE9918E4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4A15E-D7DC-7345-B3CE-7D7178711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1B9DE-DB0C-4E4B-9910-0DDF75EA8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7B0E9-61CB-E24A-B2CC-E7D2DD7B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7CF9-3328-A042-A030-26282758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15E6A5-200F-6B45-B6F7-399F778E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0AF9-2394-B440-9CB6-9758868A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D29FEB-8BC2-EF47-AFB4-65737BF5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D2890-254B-D947-85C5-E5D6B406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F2354-2E0D-7A47-A025-5AF92807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ECCB1-9C4A-AC4C-B612-EAA1883B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721A8-BEDC-AC44-AD60-5CE4B5EB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C3A42-013D-2F4D-958F-61B58121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0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820D-F72F-144C-9925-6C087B85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0C9B2-E961-4544-912B-87B931015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B98A9-0580-754B-B3A0-8BF89C5C8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78F76-37CB-0444-93C1-328609E0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430EF-9336-8548-A900-39D0494A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17566-066F-834E-95A3-CFDD5B32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1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4E1F-A3F5-E64F-A62E-B2C67C31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20FD6-BAAD-1C45-AAF0-8F659B00F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3AE60-4B3D-0745-BC5B-7CF388AE0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387BD-4536-3E45-9FD0-F1C673AE9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22AC0-8806-894E-9CE3-7555E991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2CF12-FFB4-9340-93BE-DA7D9F99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6B16B-C383-FB4D-8500-6FC5E5E1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DA0C4-BAF2-4D4C-90D0-14C810DF9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5BF57-D3CC-C343-8951-E59B5AEA4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8B809-3C07-9D43-8294-DBC4D17EDC4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989AD-BB92-D143-B497-A600AF3FF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EA944-3EAA-8C41-8BB6-DBFE40D16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7B52A-05BA-5D45-8260-AB8212C8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9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694B-0EC6-804C-AF77-F5A5842E0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Benefits of Physical 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458E7-E491-8647-887A-F6F896F48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6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Digestibility and Energy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06063" cy="20930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foods are difficult to digest (proteins, fiber)</a:t>
            </a:r>
          </a:p>
          <a:p>
            <a:r>
              <a:rPr lang="en-US" dirty="0"/>
              <a:t>Some foods are easy to digest (sucrose, amino acids)</a:t>
            </a:r>
          </a:p>
          <a:p>
            <a:pPr lvl="1"/>
            <a:r>
              <a:rPr lang="en-US" dirty="0"/>
              <a:t>This is not necessarily a property of the macronutrient, but the food</a:t>
            </a:r>
          </a:p>
          <a:p>
            <a:r>
              <a:rPr lang="en-US" dirty="0"/>
              <a:t>Cooking can increase the efficiency of digestion</a:t>
            </a:r>
          </a:p>
          <a:p>
            <a:pPr lvl="1"/>
            <a:r>
              <a:rPr lang="en-US" dirty="0"/>
              <a:t>See optional readings article “Eating Cooked Foods Made Us Human”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3918632"/>
            <a:ext cx="8501061" cy="2939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77414" y="4743450"/>
            <a:ext cx="190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not have digestive enzymes </a:t>
            </a:r>
            <a:r>
              <a:rPr lang="en-US"/>
              <a:t>for cellulose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917783" y="6401104"/>
            <a:ext cx="1143000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6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Digestibility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74" y="1435490"/>
            <a:ext cx="5582149" cy="52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 Sweetened Beverages and HFCS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001" y="1690688"/>
            <a:ext cx="5495506" cy="3428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1748693"/>
            <a:ext cx="5659084" cy="34407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541B3-7BBF-D141-968D-17FF15BCDAB6}"/>
              </a:ext>
            </a:extLst>
          </p:cNvPr>
          <p:cNvSpPr txBox="1"/>
          <p:nvPr/>
        </p:nvSpPr>
        <p:spPr>
          <a:xfrm>
            <a:off x="1148316" y="5635256"/>
            <a:ext cx="1020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you think might make sugar-sweetened beverages particularly problematic?</a:t>
            </a:r>
          </a:p>
        </p:txBody>
      </p:sp>
    </p:spTree>
    <p:extLst>
      <p:ext uri="{BB962C8B-B14F-4D97-AF65-F5344CB8AC3E}">
        <p14:creationId xmlns:p14="http://schemas.microsoft.com/office/powerpoint/2010/main" val="3483051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we measure what people eat?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5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Dietary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Measures of food intake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Food frequency questionnaires (FFQ)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24 hour recalls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Food records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Biochemical indicators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Novel methods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Food Photography</a:t>
            </a:r>
          </a:p>
        </p:txBody>
      </p:sp>
    </p:spTree>
    <p:extLst>
      <p:ext uri="{BB962C8B-B14F-4D97-AF65-F5344CB8AC3E}">
        <p14:creationId xmlns:p14="http://schemas.microsoft.com/office/powerpoint/2010/main" val="1621684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measuring dietary intake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Everybody eats!</a:t>
            </a:r>
          </a:p>
          <a:p>
            <a:pPr>
              <a:spcAft>
                <a:spcPts val="1200"/>
              </a:spcAft>
            </a:pPr>
            <a:r>
              <a:rPr lang="en-US" dirty="0"/>
              <a:t>People are terrible at remembering what they ate</a:t>
            </a:r>
          </a:p>
          <a:p>
            <a:pPr>
              <a:spcAft>
                <a:spcPts val="1200"/>
              </a:spcAft>
            </a:pPr>
            <a:r>
              <a:rPr lang="en-US" dirty="0"/>
              <a:t>People are terrible at knowing what they ate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Literacy, numeracy, estimation of portions</a:t>
            </a:r>
          </a:p>
          <a:p>
            <a:pPr>
              <a:spcAft>
                <a:spcPts val="1200"/>
              </a:spcAft>
            </a:pPr>
            <a:r>
              <a:rPr lang="en-US" dirty="0"/>
              <a:t>High correlation between dietary components</a:t>
            </a:r>
          </a:p>
          <a:p>
            <a:pPr>
              <a:spcAft>
                <a:spcPts val="1200"/>
              </a:spcAft>
            </a:pPr>
            <a:r>
              <a:rPr lang="en-US" dirty="0"/>
              <a:t>Little variation of diet within cultures</a:t>
            </a:r>
          </a:p>
          <a:p>
            <a:pPr>
              <a:spcAft>
                <a:spcPts val="1200"/>
              </a:spcAft>
            </a:pPr>
            <a:r>
              <a:rPr lang="en-US" dirty="0"/>
              <a:t>Little change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33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did you 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24 hour recall</a:t>
            </a:r>
          </a:p>
          <a:p>
            <a:r>
              <a:rPr lang="en-US" sz="3200" dirty="0"/>
              <a:t>Food Frequency Questionnaire </a:t>
            </a:r>
          </a:p>
          <a:p>
            <a:r>
              <a:rPr lang="en-US" sz="3200" dirty="0"/>
              <a:t>Food photography</a:t>
            </a:r>
          </a:p>
          <a:p>
            <a:endParaRPr lang="en-US" sz="3200" dirty="0"/>
          </a:p>
          <a:p>
            <a:r>
              <a:rPr lang="en-US" sz="3200" b="1" dirty="0"/>
              <a:t>In groups, take turns explaining how the method you tried works</a:t>
            </a:r>
          </a:p>
        </p:txBody>
      </p:sp>
    </p:spTree>
    <p:extLst>
      <p:ext uri="{BB962C8B-B14F-4D97-AF65-F5344CB8AC3E}">
        <p14:creationId xmlns:p14="http://schemas.microsoft.com/office/powerpoint/2010/main" val="149993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Frequency Questionnaires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90688"/>
            <a:ext cx="10363826" cy="4100511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3100" dirty="0"/>
              <a:t>Assess usual intake over a specified time period</a:t>
            </a:r>
          </a:p>
          <a:p>
            <a:pPr>
              <a:spcAft>
                <a:spcPts val="600"/>
              </a:spcAft>
            </a:pPr>
            <a:r>
              <a:rPr lang="en-US" sz="3100" dirty="0"/>
              <a:t>Asks about frequency of intake and usual portion size</a:t>
            </a:r>
          </a:p>
          <a:p>
            <a:pPr>
              <a:spcAft>
                <a:spcPts val="600"/>
              </a:spcAft>
            </a:pPr>
            <a:r>
              <a:rPr lang="en-US" sz="3100" dirty="0"/>
              <a:t>Low burden on both participants and researchers</a:t>
            </a:r>
          </a:p>
          <a:p>
            <a:pPr>
              <a:spcAft>
                <a:spcPts val="600"/>
              </a:spcAft>
            </a:pPr>
            <a:r>
              <a:rPr lang="en-US" sz="3100" dirty="0"/>
              <a:t>Typically captures approx. 100 food types</a:t>
            </a:r>
          </a:p>
          <a:p>
            <a:pPr>
              <a:spcAft>
                <a:spcPts val="600"/>
              </a:spcAft>
            </a:pPr>
            <a:r>
              <a:rPr lang="en-US" sz="3100" dirty="0"/>
              <a:t>Specific FFQ screeners exist</a:t>
            </a:r>
          </a:p>
          <a:p>
            <a:pPr lvl="1">
              <a:spcAft>
                <a:spcPts val="600"/>
              </a:spcAft>
            </a:pPr>
            <a:r>
              <a:rPr lang="en-US" sz="3100" dirty="0"/>
              <a:t>NCI fruit and vegetable screener</a:t>
            </a:r>
          </a:p>
          <a:p>
            <a:pPr lvl="1">
              <a:spcAft>
                <a:spcPts val="600"/>
              </a:spcAft>
            </a:pPr>
            <a:r>
              <a:rPr lang="en-US" sz="3100" dirty="0"/>
              <a:t>Dietary fat screener</a:t>
            </a:r>
          </a:p>
          <a:p>
            <a:pPr lvl="1">
              <a:spcAft>
                <a:spcPts val="600"/>
              </a:spcAft>
            </a:pPr>
            <a:r>
              <a:rPr lang="en-US" sz="3100" dirty="0"/>
              <a:t>Sugar-sweetened beverage screener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8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5" y="908824"/>
            <a:ext cx="9367024" cy="52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2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 hour recalls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446029"/>
            <a:ext cx="10363826" cy="3921424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3200" dirty="0"/>
              <a:t>Measures intake for past 24 hours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Individual, group, or online 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Multiple pass method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Identifies food type, portion size, timing of meal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Can add contextual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66352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E78B-6929-5749-A236-395595C1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4E7AD-FE3F-3D46-B2FE-C6444AECC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molecular differences between simple sugars and fiber including the differences in how our bodies metabolize these carbohydrates.</a:t>
            </a:r>
          </a:p>
          <a:p>
            <a:r>
              <a:rPr lang="en-US" dirty="0"/>
              <a:t>Using Atwater rules, predict the number of calories in a gram of food.</a:t>
            </a:r>
          </a:p>
          <a:p>
            <a:r>
              <a:rPr lang="en-US" dirty="0"/>
              <a:t>Understand and explain the differences between refined and unrefined foods and how this affects energy extraction.</a:t>
            </a:r>
          </a:p>
          <a:p>
            <a:r>
              <a:rPr lang="en-US" dirty="0"/>
              <a:t>Practice using a nutritional assessment tool and consider the validity and biases of both 24h recall and food frequency questionnaires in understanding diet composition and caloric intake.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2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322" y="0"/>
            <a:ext cx="10364451" cy="1596177"/>
          </a:xfrm>
        </p:spPr>
        <p:txBody>
          <a:bodyPr/>
          <a:lstStyle/>
          <a:p>
            <a:r>
              <a:rPr lang="en-US" dirty="0"/>
              <a:t>Food Diaries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825752" y="1527048"/>
            <a:ext cx="4711406" cy="45720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Detailed meal-by-meal recordings of the types and quantities of food and beverage consumed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Usually 3-7 days are recorded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012" y="1527048"/>
            <a:ext cx="3393653" cy="44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112" y="-101962"/>
            <a:ext cx="10364451" cy="1596177"/>
          </a:xfrm>
        </p:spPr>
        <p:txBody>
          <a:bodyPr/>
          <a:lstStyle/>
          <a:p>
            <a:r>
              <a:rPr lang="en-US" dirty="0"/>
              <a:t>Novel Methods</a:t>
            </a:r>
          </a:p>
        </p:txBody>
      </p:sp>
      <p:pic>
        <p:nvPicPr>
          <p:cNvPr id="4" name="Content Placeholder 3" descr="phone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b="13412"/>
          <a:stretch>
            <a:fillRect/>
          </a:stretch>
        </p:blipFill>
        <p:spPr>
          <a:xfrm>
            <a:off x="6403474" y="1494215"/>
            <a:ext cx="3956678" cy="212724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263" y="2765468"/>
            <a:ext cx="2119020" cy="3185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579" y="3309897"/>
            <a:ext cx="3877542" cy="2828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869" y="1494215"/>
            <a:ext cx="2332789" cy="15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1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28A72-FC3B-254B-A79B-C481CB30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within your groups about some sources of error with the method you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D23DB-C310-E74F-AD2C-98086598AE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Are these problems of bias or accuracy?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E0C393-6BD8-3745-8B29-EBFAB9F8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4" y="3017837"/>
            <a:ext cx="9386888" cy="320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72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39737"/>
            <a:ext cx="10364451" cy="1596177"/>
          </a:xfrm>
        </p:spPr>
        <p:txBody>
          <a:bodyPr/>
          <a:lstStyle/>
          <a:p>
            <a:r>
              <a:rPr lang="en-US" dirty="0"/>
              <a:t>How would these impact how someone reports their diet?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2025650"/>
            <a:ext cx="10515600" cy="4351338"/>
          </a:xfrm>
        </p:spPr>
        <p:txBody>
          <a:bodyPr numCol="2">
            <a:normAutofit lnSpcReduction="10000"/>
          </a:bodyPr>
          <a:lstStyle/>
          <a:p>
            <a:pPr lvl="2">
              <a:spcAft>
                <a:spcPts val="1800"/>
              </a:spcAft>
            </a:pPr>
            <a:r>
              <a:rPr lang="en-US" sz="3600" dirty="0"/>
              <a:t>Weight status</a:t>
            </a:r>
          </a:p>
          <a:p>
            <a:pPr lvl="2">
              <a:spcAft>
                <a:spcPts val="1800"/>
              </a:spcAft>
            </a:pPr>
            <a:r>
              <a:rPr lang="en-US" sz="3600" dirty="0"/>
              <a:t>Dieting status</a:t>
            </a:r>
          </a:p>
          <a:p>
            <a:pPr lvl="2">
              <a:spcAft>
                <a:spcPts val="1800"/>
              </a:spcAft>
            </a:pPr>
            <a:r>
              <a:rPr lang="en-US" sz="3600" dirty="0"/>
              <a:t>Quality of diet</a:t>
            </a:r>
          </a:p>
          <a:p>
            <a:pPr lvl="2">
              <a:spcAft>
                <a:spcPts val="1800"/>
              </a:spcAft>
            </a:pPr>
            <a:r>
              <a:rPr lang="en-US" sz="3600" dirty="0"/>
              <a:t>Sex/gender</a:t>
            </a:r>
          </a:p>
          <a:p>
            <a:pPr lvl="2">
              <a:spcAft>
                <a:spcPts val="1800"/>
              </a:spcAft>
            </a:pPr>
            <a:r>
              <a:rPr lang="en-US" sz="3600" dirty="0"/>
              <a:t>Has diabetes</a:t>
            </a:r>
          </a:p>
          <a:p>
            <a:pPr lvl="2">
              <a:spcAft>
                <a:spcPts val="1800"/>
              </a:spcAft>
            </a:pPr>
            <a:r>
              <a:rPr lang="en-US" sz="3600" dirty="0"/>
              <a:t>Education</a:t>
            </a:r>
          </a:p>
          <a:p>
            <a:pPr lvl="2">
              <a:spcAft>
                <a:spcPts val="1800"/>
              </a:spcAft>
            </a:pPr>
            <a:r>
              <a:rPr lang="en-US" sz="3600" dirty="0"/>
              <a:t>Socio-economic status</a:t>
            </a:r>
          </a:p>
          <a:p>
            <a:pPr lvl="2">
              <a:spcAft>
                <a:spcPts val="1800"/>
              </a:spcAft>
            </a:pPr>
            <a:r>
              <a:rPr lang="en-US" sz="3600" dirty="0"/>
              <a:t>Age</a:t>
            </a:r>
          </a:p>
          <a:p>
            <a:pPr lvl="2">
              <a:spcAft>
                <a:spcPts val="1800"/>
              </a:spcAft>
            </a:pPr>
            <a:r>
              <a:rPr lang="en-US" sz="3600" dirty="0"/>
              <a:t>Participants in a nutrition improvement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91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A5E5-70CF-FE4E-89B5-3179E741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Self-Report vs Objective Food Intake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3C657-D61A-814C-A28C-2589422BA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965" y="1408246"/>
            <a:ext cx="7168616" cy="53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77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Reliability in Research Contexts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spcBef>
                <a:spcPts val="1728"/>
              </a:spcBef>
            </a:pPr>
            <a:r>
              <a:rPr lang="en-US" dirty="0"/>
              <a:t>The scientific and medical communities should discontinue reliance on self-reported energy intake</a:t>
            </a:r>
          </a:p>
          <a:p>
            <a:pPr lvl="1">
              <a:spcBef>
                <a:spcPts val="1728"/>
              </a:spcBef>
            </a:pPr>
            <a:r>
              <a:rPr lang="en-US" dirty="0"/>
              <a:t>Solutions:</a:t>
            </a:r>
          </a:p>
          <a:p>
            <a:pPr lvl="2">
              <a:spcBef>
                <a:spcPts val="1728"/>
              </a:spcBef>
            </a:pPr>
            <a:r>
              <a:rPr lang="en-US" dirty="0"/>
              <a:t>Self-report measures have been compared to biological marker of energy intake.</a:t>
            </a:r>
          </a:p>
          <a:p>
            <a:pPr lvl="3">
              <a:spcBef>
                <a:spcPts val="1728"/>
              </a:spcBef>
            </a:pPr>
            <a:r>
              <a:rPr lang="en-US" dirty="0"/>
              <a:t>Correlation between FFQ and biomarker = 21%</a:t>
            </a:r>
          </a:p>
          <a:p>
            <a:pPr lvl="3">
              <a:spcBef>
                <a:spcPts val="1728"/>
              </a:spcBef>
            </a:pPr>
            <a:r>
              <a:rPr lang="en-US" dirty="0"/>
              <a:t>Correlation between 24h recall and biomarker = 26%</a:t>
            </a:r>
          </a:p>
          <a:p>
            <a:pPr lvl="2">
              <a:spcBef>
                <a:spcPts val="1728"/>
              </a:spcBef>
            </a:pPr>
            <a:r>
              <a:rPr lang="en-US" dirty="0"/>
              <a:t>To correct self-report measures, many people identify what values are biologically implausible</a:t>
            </a:r>
          </a:p>
          <a:p>
            <a:pPr lvl="3">
              <a:spcBef>
                <a:spcPts val="1728"/>
              </a:spcBef>
            </a:pPr>
            <a:r>
              <a:rPr lang="en-US" dirty="0"/>
              <a:t>This is not a correct way to identify misreporting! </a:t>
            </a:r>
          </a:p>
          <a:p>
            <a:pPr lvl="2">
              <a:spcBef>
                <a:spcPts val="1728"/>
              </a:spcBef>
            </a:pPr>
            <a:r>
              <a:rPr lang="en-US" dirty="0">
                <a:solidFill>
                  <a:sysClr val="windowText" lastClr="000000"/>
                </a:solidFill>
              </a:rPr>
              <a:t>Bad evidence means that clinicians and health-care professionals cannot respond confidently with evidence-based advice. </a:t>
            </a:r>
          </a:p>
          <a:p>
            <a:pPr lvl="1">
              <a:spcBef>
                <a:spcPts val="1728"/>
              </a:spcBef>
            </a:pPr>
            <a:r>
              <a:rPr lang="en-US" dirty="0"/>
              <a:t>Need better objective measures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2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E78B-6929-5749-A236-395595C1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4E7AD-FE3F-3D46-B2FE-C6444AECC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molecular differences between simple sugars and fiber including the differences in how our bodies metabolize these carbohydrates.</a:t>
            </a:r>
          </a:p>
          <a:p>
            <a:r>
              <a:rPr lang="en-US" dirty="0"/>
              <a:t>Using Atwater rules, predict the number of calories in a gram of food.</a:t>
            </a:r>
          </a:p>
          <a:p>
            <a:r>
              <a:rPr lang="en-US" dirty="0"/>
              <a:t>Understand and explain the differences between refined and unrefined foods and how this affects energy extraction.</a:t>
            </a:r>
          </a:p>
          <a:p>
            <a:r>
              <a:rPr lang="en-US" dirty="0"/>
              <a:t>Practice using a nutritional assessment tool and consider the validity and biases of both 24h recall and food frequency questionnaires in understanding diet composition and caloric intake.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4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Physical Exercise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695092" cy="4351338"/>
          </a:xfrm>
        </p:spPr>
        <p:txBody>
          <a:bodyPr/>
          <a:lstStyle/>
          <a:p>
            <a:r>
              <a:rPr lang="en-US" dirty="0"/>
              <a:t>Flexibility</a:t>
            </a:r>
          </a:p>
          <a:p>
            <a:r>
              <a:rPr lang="en-US" dirty="0"/>
              <a:t>Strength</a:t>
            </a:r>
          </a:p>
          <a:p>
            <a:r>
              <a:rPr lang="en-US" dirty="0"/>
              <a:t>Mood</a:t>
            </a:r>
          </a:p>
          <a:p>
            <a:r>
              <a:rPr lang="en-US" dirty="0"/>
              <a:t>Cardiovascular health</a:t>
            </a:r>
          </a:p>
          <a:p>
            <a:r>
              <a:rPr lang="en-US" dirty="0"/>
              <a:t>Benefits at all BMI categories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6462" y="5603631"/>
            <a:ext cx="7385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Blair SN, Kohl HW, </a:t>
            </a:r>
            <a:r>
              <a:rPr lang="en-US" dirty="0" err="1"/>
              <a:t>Paffenbarger</a:t>
            </a:r>
            <a:r>
              <a:rPr lang="en-US" dirty="0"/>
              <a:t> RS, Clark DG, Cooper KH, Gibbons LW. Physical fitness and all-cause mortality. A prospective study of healthy men and women. JAMA. 1989; 262: 2395–401. </a:t>
            </a:r>
            <a:r>
              <a:rPr lang="en-US" dirty="0" err="1"/>
              <a:t>doi</a:t>
            </a:r>
            <a:r>
              <a:rPr lang="en-US" dirty="0"/>
              <a:t>: 10.1001/jama.1989.03430170057028.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85" y="1313122"/>
            <a:ext cx="5613123" cy="41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7785-3219-0649-91A6-DDFCD0F3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Physical Activity Independently Reduces Mortality Risk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AD054-D35F-0342-8603-249DDACD5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314450"/>
            <a:ext cx="7391400" cy="554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B3DEF-43D2-E640-BECB-E50A3D4380AF}"/>
              </a:ext>
            </a:extLst>
          </p:cNvPr>
          <p:cNvSpPr txBox="1"/>
          <p:nvPr/>
        </p:nvSpPr>
        <p:spPr>
          <a:xfrm>
            <a:off x="7654147" y="5103674"/>
            <a:ext cx="4537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Lear, S. A. </a:t>
            </a:r>
            <a:r>
              <a:rPr lang="en-US" i="1" dirty="0"/>
              <a:t>et al.</a:t>
            </a:r>
            <a:r>
              <a:rPr lang="en-US" dirty="0"/>
              <a:t> The effect of physical activity on mortality and cardiovascular disease in 130 000 people from 17 high-income, middle-income, and low-income countries: the PURE study. </a:t>
            </a:r>
            <a:r>
              <a:rPr lang="en-US" i="1" dirty="0"/>
              <a:t>Lancet</a:t>
            </a:r>
            <a:r>
              <a:rPr lang="en-US" dirty="0"/>
              <a:t> </a:t>
            </a:r>
            <a:r>
              <a:rPr lang="en-US" b="1" dirty="0"/>
              <a:t>6736,</a:t>
            </a:r>
            <a:r>
              <a:rPr lang="en-US" dirty="0"/>
              <a:t> 1–12 (2017).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1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C9C7-087C-864C-9805-E5B06147A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Nutrition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06163-640C-0E43-885A-17736110B9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Does what we eat matter?</a:t>
            </a:r>
          </a:p>
        </p:txBody>
      </p:sp>
    </p:spTree>
    <p:extLst>
      <p:ext uri="{BB962C8B-B14F-4D97-AF65-F5344CB8AC3E}">
        <p14:creationId xmlns:p14="http://schemas.microsoft.com/office/powerpoint/2010/main" val="321202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94537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ingest things our bodies cannot make</a:t>
            </a:r>
          </a:p>
          <a:p>
            <a:pPr lvl="1"/>
            <a:r>
              <a:rPr lang="en-US" dirty="0"/>
              <a:t>Essential Amino Acids (10/20 are essential)</a:t>
            </a:r>
          </a:p>
          <a:p>
            <a:pPr lvl="1"/>
            <a:r>
              <a:rPr lang="en-US" dirty="0"/>
              <a:t>Minerals</a:t>
            </a:r>
          </a:p>
          <a:p>
            <a:pPr lvl="1"/>
            <a:r>
              <a:rPr lang="en-US" dirty="0"/>
              <a:t>Vitamins</a:t>
            </a:r>
          </a:p>
          <a:p>
            <a:pPr lvl="1"/>
            <a:r>
              <a:rPr lang="en-US" dirty="0"/>
              <a:t>Essential Fats 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acids)</a:t>
            </a:r>
          </a:p>
          <a:p>
            <a:r>
              <a:rPr lang="en-US" dirty="0"/>
              <a:t>Need fuel </a:t>
            </a:r>
          </a:p>
          <a:p>
            <a:pPr lvl="1"/>
            <a:r>
              <a:rPr lang="en-US" dirty="0"/>
              <a:t>Macronutrients like Carbohydrates, Proteins and Fat</a:t>
            </a:r>
          </a:p>
          <a:p>
            <a:r>
              <a:rPr lang="en-US" dirty="0"/>
              <a:t>Reduce stress, enhance mood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B96B3-AD86-F642-ABFA-EA9C7619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262" y="750381"/>
            <a:ext cx="3988538" cy="54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Macronutrients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33900" cy="26621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Energy Content</a:t>
            </a:r>
          </a:p>
          <a:p>
            <a:pPr lvl="1"/>
            <a:r>
              <a:rPr lang="en-US" dirty="0"/>
              <a:t>Lipids have high caloric content</a:t>
            </a:r>
          </a:p>
          <a:p>
            <a:pPr lvl="1"/>
            <a:r>
              <a:rPr lang="en-US" dirty="0"/>
              <a:t>Proteins and fiber are poorly metabolized</a:t>
            </a:r>
          </a:p>
          <a:p>
            <a:r>
              <a:rPr lang="en-US" dirty="0"/>
              <a:t>Satiety</a:t>
            </a:r>
          </a:p>
          <a:p>
            <a:pPr lvl="1"/>
            <a:r>
              <a:rPr lang="en-US" dirty="0"/>
              <a:t>Protein is the most satiating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226595" y="4628983"/>
          <a:ext cx="58293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Macronutrient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Atwater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Digestion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Metabolizable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Lipids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kcal/g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 kcal/g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kcal/g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 kcal/g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Carbohydrates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kcal/g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 kcal/g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kcal/g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  <a:r>
                        <a:rPr lang="en-US" baseline="0" dirty="0"/>
                        <a:t> kcal/g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257938" cy="44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1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Effects of Refining on Energy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9475" cy="4351338"/>
          </a:xfrm>
        </p:spPr>
        <p:txBody>
          <a:bodyPr/>
          <a:lstStyle/>
          <a:p>
            <a:r>
              <a:rPr lang="en-US" dirty="0"/>
              <a:t>Refining removes</a:t>
            </a:r>
          </a:p>
          <a:p>
            <a:pPr lvl="1"/>
            <a:r>
              <a:rPr lang="en-US" dirty="0"/>
              <a:t>Micronutrients</a:t>
            </a:r>
          </a:p>
          <a:p>
            <a:pPr lvl="1"/>
            <a:r>
              <a:rPr lang="en-US" dirty="0"/>
              <a:t>Fiber</a:t>
            </a:r>
          </a:p>
          <a:p>
            <a:r>
              <a:rPr lang="en-US" dirty="0"/>
              <a:t>Makes the refined grain easier for digestive enzymes to access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690688"/>
            <a:ext cx="806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Macronutrient Density and Feelings of Fullness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1690688"/>
            <a:ext cx="7406298" cy="4295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21538" y="6096000"/>
            <a:ext cx="460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would these diets </a:t>
            </a:r>
            <a:r>
              <a:rPr lang="en-US"/>
              <a:t>affect ghrelin signaling?</a:t>
            </a:r>
          </a:p>
        </p:txBody>
      </p:sp>
    </p:spTree>
    <p:extLst>
      <p:ext uri="{BB962C8B-B14F-4D97-AF65-F5344CB8AC3E}">
        <p14:creationId xmlns:p14="http://schemas.microsoft.com/office/powerpoint/2010/main" val="982280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1410</TotalTime>
  <Words>909</Words>
  <Application>Microsoft Macintosh PowerPoint</Application>
  <PresentationFormat>Widescreen</PresentationFormat>
  <Paragraphs>146</Paragraphs>
  <Slides>26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Office Theme</vt:lpstr>
      <vt:lpstr>Benefits of Physical Activity</vt:lpstr>
      <vt:lpstr>Learning Objectives</vt:lpstr>
      <vt:lpstr>Benefits of Physical Exercise</vt:lpstr>
      <vt:lpstr>Physical Activity Independently Reduces Mortality Risk</vt:lpstr>
      <vt:lpstr>Molecular Nutrition</vt:lpstr>
      <vt:lpstr>Why do we eat?</vt:lpstr>
      <vt:lpstr>Differences Between Macronutrients</vt:lpstr>
      <vt:lpstr>The Effects of Refining on Energy Extraction</vt:lpstr>
      <vt:lpstr>Macronutrient Density and Feelings of Fullness</vt:lpstr>
      <vt:lpstr>Digestibility and Energy Extraction</vt:lpstr>
      <vt:lpstr>Digestibility Examples</vt:lpstr>
      <vt:lpstr>Sugar Sweetened Beverages and HFCS</vt:lpstr>
      <vt:lpstr>How do we measure what people eat?</vt:lpstr>
      <vt:lpstr>Methods of Dietary Assessment</vt:lpstr>
      <vt:lpstr>Challenges to measuring dietary intake</vt:lpstr>
      <vt:lpstr>Which method did you try?</vt:lpstr>
      <vt:lpstr>Food Frequency Questionnaires</vt:lpstr>
      <vt:lpstr>PowerPoint Presentation</vt:lpstr>
      <vt:lpstr>24 hour recalls</vt:lpstr>
      <vt:lpstr>Food Diaries</vt:lpstr>
      <vt:lpstr>Novel Methods</vt:lpstr>
      <vt:lpstr>Talk within your groups about some sources of error with the method you used</vt:lpstr>
      <vt:lpstr>How would these impact how someone reports their diet?</vt:lpstr>
      <vt:lpstr>Example: Self-Report vs Objective Food Intake</vt:lpstr>
      <vt:lpstr>Reliability in Research Contexts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we measure what people eat?</dc:title>
  <dc:creator>Kate Bauer</dc:creator>
  <cp:lastModifiedBy>Dave Bridges</cp:lastModifiedBy>
  <cp:revision>34</cp:revision>
  <cp:lastPrinted>2018-09-27T17:32:52Z</cp:lastPrinted>
  <dcterms:created xsi:type="dcterms:W3CDTF">2017-09-18T19:21:24Z</dcterms:created>
  <dcterms:modified xsi:type="dcterms:W3CDTF">2018-09-27T18:21:01Z</dcterms:modified>
</cp:coreProperties>
</file>